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64" r:id="rId3"/>
    <p:sldId id="265" r:id="rId4"/>
    <p:sldId id="266" r:id="rId5"/>
    <p:sldId id="267" r:id="rId6"/>
    <p:sldId id="268" r:id="rId7"/>
    <p:sldId id="269" r:id="rId8"/>
    <p:sldId id="270" r:id="rId9"/>
    <p:sldId id="271" r:id="rId10"/>
    <p:sldId id="272" r:id="rId11"/>
    <p:sldId id="273" r:id="rId12"/>
    <p:sldId id="274" r:id="rId13"/>
    <p:sldId id="275" r:id="rId14"/>
    <p:sldId id="276" r:id="rId15"/>
    <p:sldId id="277" r:id="rId16"/>
    <p:sldId id="278" r:id="rId17"/>
    <p:sldId id="257" r:id="rId18"/>
    <p:sldId id="258" r:id="rId19"/>
    <p:sldId id="259" r:id="rId20"/>
    <p:sldId id="260" r:id="rId21"/>
    <p:sldId id="261" r:id="rId22"/>
    <p:sldId id="262" r:id="rId2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CC99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1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Содержимое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A4DADD35-B1A0-4513-9B58-E51A1031E9A4}" type="datetimeFigureOut">
              <a:rPr lang="ru-RU" smtClean="0"/>
              <a:pPr/>
              <a:t>24.01.2015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98004CA-01EA-412B-830F-3A85C2646A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dasturim.uz/2014/05/kompyuter-xotirasini-ajratish/" TargetMode="Externa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071670" y="1000108"/>
            <a:ext cx="6429420" cy="5214974"/>
          </a:xfrm>
          <a:ln w="76200">
            <a:solidFill>
              <a:schemeClr val="tx1">
                <a:lumMod val="50000"/>
                <a:lumOff val="50000"/>
              </a:schemeClr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  <a:outerShdw blurRad="50800" dist="25000" dir="5400000" rotWithShape="0">
              <a:srgbClr val="000000">
                <a:alpha val="40000"/>
              </a:srgbClr>
            </a:outerShdw>
            <a:softEdge rad="635000"/>
          </a:effectLst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normAutofit fontScale="70000" lnSpcReduction="20000"/>
          </a:bodyPr>
          <a:lstStyle/>
          <a:p>
            <a:pPr algn="ctr">
              <a:lnSpc>
                <a:spcPct val="120000"/>
              </a:lnSpc>
            </a:pPr>
            <a:r>
              <a:rPr lang="en-US" dirty="0" smtClean="0"/>
              <a:t> 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en-US" sz="5100" u="sng" dirty="0" smtClean="0">
                <a:solidFill>
                  <a:srgbClr val="00B0F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SHAHSIY  KOMPYUTERNING XOTIRASI    TURLARI VA  TASNIFI.</a:t>
            </a:r>
            <a:r>
              <a:rPr lang="en-US" sz="5100" u="sng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3"/>
              </a:rPr>
              <a:t> </a:t>
            </a:r>
            <a:endParaRPr lang="en-US" sz="5100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endParaRPr lang="en-US" sz="44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r>
              <a:rPr lang="en-US" sz="5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KOMPYUTER XOTIRASINI </a:t>
            </a:r>
          </a:p>
          <a:p>
            <a:pPr algn="ctr">
              <a:lnSpc>
                <a:spcPct val="120000"/>
              </a:lnSpc>
            </a:pPr>
            <a:r>
              <a:rPr lang="en-US" sz="5100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AJRATISH.</a:t>
            </a:r>
            <a:endParaRPr lang="ru-RU" sz="5100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20000"/>
              </a:lnSpc>
            </a:pPr>
            <a:endParaRPr lang="ru-RU" sz="5100" u="sng" dirty="0" smtClean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sz="5100" u="sng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advTm="5000">
    <p:dissolve/>
    <p:sndAc>
      <p:stSnd>
        <p:snd r:embed="rId2" name="chimes.wav" builtIn="1"/>
      </p:stSnd>
    </p:sndAc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857232"/>
            <a:ext cx="7758138" cy="5616720"/>
          </a:xfrm>
          <a:solidFill>
            <a:srgbClr val="CC99FF"/>
          </a:solidFill>
          <a:ln w="76200">
            <a:solidFill>
              <a:srgbClr val="00206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</a:bodyPr>
          <a:lstStyle/>
          <a:p>
            <a:pPr algn="just"/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xotirani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bajaradigan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vazifasi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shundan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iboratki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ayni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damda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ekranda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ko'rsatib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turilgan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ma`lumot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miktoptotsessor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yuklagan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jarayonlarni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saqlab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ishlatiladi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endParaRPr lang="en-US" sz="20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Mikroprotsessor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biror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jarayonni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ko'p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marta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ishlatsa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ayni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damda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dasturlar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kerakli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jarayonlarga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ko'p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marta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murojaat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qilishga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to'g'ri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keladigan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bo'linsa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safar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qattiq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diskdan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borib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o'qib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kelavermaslik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xotiraga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yuklab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qo'yadi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buNone/>
            </a:pP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14348" y="571480"/>
            <a:ext cx="7500990" cy="5902472"/>
          </a:xfrm>
          <a:solidFill>
            <a:schemeClr val="tx2">
              <a:lumMod val="20000"/>
              <a:lumOff val="80000"/>
            </a:schemeClr>
          </a:solidFill>
          <a:ln w="76200">
            <a:solidFill>
              <a:srgbClr val="000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ctr"/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OPERATIV  XOTIRANI   QUYIDAGI  PARAMETRLARI   BOR: </a:t>
            </a: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Tip :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bugungacha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tip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bor. 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-SIMM;   -DIMM;  -DDR  -DDR2  -DDR3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bir-biridan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ko'rinishi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xajm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boshqa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parametrlari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farqlanadi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mustaqil ish\axborot xovfsizligi\pqi_30_11_2007_2.jpg"/>
          <p:cNvPicPr/>
          <p:nvPr/>
        </p:nvPicPr>
        <p:blipFill>
          <a:blip r:embed="rId2">
            <a:lum bright="40000" contrast="40000"/>
          </a:blip>
          <a:srcRect/>
          <a:stretch>
            <a:fillRect/>
          </a:stretch>
        </p:blipFill>
        <p:spPr bwMode="auto">
          <a:xfrm>
            <a:off x="1571604" y="4143380"/>
            <a:ext cx="571504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0"/>
          </a:effec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758138" cy="5902472"/>
          </a:xfrm>
          <a:blipFill>
            <a:blip r:embed="rId2"/>
            <a:tile tx="0" ty="0" sx="100000" sy="100000" flip="none" algn="tl"/>
          </a:blipFill>
          <a:ln w="76200">
            <a:solidFill>
              <a:srgbClr val="000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fontScale="92500" lnSpcReduction="20000"/>
          </a:bodyPr>
          <a:lstStyle/>
          <a:p>
            <a:pPr algn="just"/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xajmi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tipidan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kelib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chiqib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bir-biridan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farqlanadi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Ona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platada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ortiq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joy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bo'lishi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Bugungi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kunga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kelib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DDR3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turidagi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xotiralarni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3-4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xajmlilari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undanda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yuqori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hajmlilari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ham bor. DDR2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turidagi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xotiralarda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1-2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yuqori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hajm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hisoblanar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edi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xotirani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xajmi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haqida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gap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ketganida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operatsion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tizimni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hisobga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olish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kerak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bo'ladi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Chunki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agar,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operatsion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tizim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maksimum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2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ma`lumot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ishlay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olsayu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hajmi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8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bo'lsa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unda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qolgan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ishlatilmay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yotaveradi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Tuzlishi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jihatidan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DDR3 - DDR2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ancha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kichikroq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ko'rinishda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bo'lsada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ko'pgina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parametrlari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900" dirty="0" err="1" smtClean="0">
                <a:latin typeface="Times New Roman" pitchFamily="18" charset="0"/>
                <a:cs typeface="Times New Roman" pitchFamily="18" charset="0"/>
              </a:rPr>
              <a:t>yuqoridir</a:t>
            </a:r>
            <a:r>
              <a:rPr lang="en-US" sz="29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686700" cy="5643602"/>
          </a:xfrm>
          <a:solidFill>
            <a:schemeClr val="accent5">
              <a:lumMod val="20000"/>
              <a:lumOff val="80000"/>
            </a:schemeClr>
          </a:solidFill>
          <a:ln>
            <a:solidFill>
              <a:srgbClr val="0000FF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85000" lnSpcReduction="20000"/>
          </a:bodyPr>
          <a:lstStyle/>
          <a:p>
            <a:pPr algn="just">
              <a:lnSpc>
                <a:spcPct val="120000"/>
              </a:lnSpc>
            </a:pP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ona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plata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ma`lumot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almashish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vaqtida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kanalidan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qanchadir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vaqtda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masalan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sekundda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necha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marta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ma`lumot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o'tish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ko'rsatkichidir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>
              <a:lnSpc>
                <a:spcPct val="120000"/>
              </a:lnSpc>
            </a:pPr>
            <a:r>
              <a:rPr lang="en-US" sz="3000" b="1" i="1" u="sng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u="sng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30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haqida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gapirilganda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ona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platadagi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portlari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mikroprotsessor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orasidagi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shinani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chastotasini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hisobga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olish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kerak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chunki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1600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Mhz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bo'lsayu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ona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platadagi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xotirani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mikroprotsessor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ulovchi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shina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1066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Mhz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bo'lsa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unda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maksimal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30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mikroprotsessor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o'rtasidagi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ma`lumot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almashish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tezligi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1066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Mhz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oshmay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dirty="0" err="1" smtClean="0">
                <a:latin typeface="Times New Roman" pitchFamily="18" charset="0"/>
                <a:cs typeface="Times New Roman" pitchFamily="18" charset="0"/>
              </a:rPr>
              <a:t>turaveradi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500042"/>
            <a:ext cx="7500990" cy="5973910"/>
          </a:xfrm>
          <a:solidFill>
            <a:schemeClr val="accent5">
              <a:lumMod val="20000"/>
              <a:lumOff val="80000"/>
            </a:schemeClr>
          </a:solidFill>
          <a:ln w="76200">
            <a:solidFill>
              <a:srgbClr val="0000FF"/>
            </a:solidFill>
          </a:ln>
          <a:effectLst>
            <a:glow rad="228600">
              <a:schemeClr val="accent3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Taymingi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ma`lumotni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modullari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orasida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o'tayotganida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ushlanib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qoladigan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vaqti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Bunday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parametrlar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ko'p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xisoblansada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tasi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quyidagilar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 CAS Latency</a:t>
            </a:r>
            <a:br>
              <a:rPr lang="en-US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.RAS to CAS Delay</a:t>
            </a:r>
            <a:br>
              <a:rPr lang="en-US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RAS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Precharge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Time</a:t>
            </a:r>
            <a:br>
              <a:rPr lang="en-US" sz="2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DRAM cycle Time</a:t>
            </a: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parametr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xotirani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bog'liq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bo'lib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qancha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chastota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bo'lsa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taymingi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shuncha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bo'lishi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Lekin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bazi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chiqaruvchi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firmalarni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mahsulotlarida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smtClean="0">
                <a:latin typeface="Times New Roman" pitchFamily="18" charset="0"/>
                <a:cs typeface="Times New Roman" pitchFamily="18" charset="0"/>
              </a:rPr>
              <a:t>"LOW Latency"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yozuv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bo'ladi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degani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- "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chastotada-kam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ushlanib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qolish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vaqti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"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ma`nosini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beradi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en-US" sz="2600" dirty="0" smtClean="0">
                <a:latin typeface="Times New Roman" pitchFamily="18" charset="0"/>
                <a:cs typeface="Times New Roman" pitchFamily="18" charset="0"/>
              </a:rPr>
            </a:b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785794"/>
            <a:ext cx="7500990" cy="5357850"/>
          </a:xfrm>
          <a:solidFill>
            <a:schemeClr val="accent5">
              <a:lumMod val="20000"/>
              <a:lumOff val="80000"/>
            </a:schemeClr>
          </a:solidFill>
          <a:ln w="76200">
            <a:solidFill>
              <a:srgbClr val="0000FF"/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</a:effectLst>
        </p:spPr>
        <p:txBody>
          <a:bodyPr>
            <a:noAutofit/>
          </a:bodyPr>
          <a:lstStyle/>
          <a:p>
            <a:pPr algn="just"/>
            <a:r>
              <a:rPr lang="en-US" sz="2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Kuchlanish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6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ketadigan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tok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kuchi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kuchlanishi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Albatta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bunday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ko'rsatkichi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kichkina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xotiralar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bo'lgani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yaxshi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Lekin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chastota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qanchalik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bo'lgani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sari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unga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kerak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bo'ladigan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tok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kuchi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kuchlanishi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shunchalik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bo'lib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boraveradi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just"/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parametr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yuzasidan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"LV" - Low Voltage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markirovkali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xotiralarni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xarid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qilish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maqsadga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muofiq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bo'ladi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6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chiqaruvchi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firmasi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taniqli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chiqaruvchi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firmalarni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nomlari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shtrix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kodlari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tushirilgan</a:t>
            </a:r>
            <a:r>
              <a:rPr lang="en-US" sz="2600" b="1" i="1" u="sng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mahsulotni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olish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sizni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qalbaki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mahsulotlardan</a:t>
            </a:r>
            <a:r>
              <a:rPr lang="en-US" sz="26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dirty="0" err="1" smtClean="0">
                <a:latin typeface="Times New Roman" pitchFamily="18" charset="0"/>
                <a:cs typeface="Times New Roman" pitchFamily="18" charset="0"/>
              </a:rPr>
              <a:t>saqlaydi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85794"/>
            <a:ext cx="7467600" cy="5688158"/>
          </a:xfrm>
          <a:blipFill>
            <a:blip r:embed="rId2"/>
            <a:tile tx="0" ty="0" sx="100000" sy="100000" flip="none" algn="tl"/>
          </a:blipFill>
          <a:ln w="76200">
            <a:solidFill>
              <a:srgbClr val="0000FF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Masalan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ta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slot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bor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, 4/2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1-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slotga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2-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bittadan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keyin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3-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slotga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o'rnatilgani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maqsadga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muofiqdir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Keling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endi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biror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tegishli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markirovkani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tahlil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qilsak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"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DDR3 RAM 2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Гб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Goodram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(1600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МГц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CL9 (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9-11-11-29) 1.5V)"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DDR3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RAM 2Gb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xajmi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Goodram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chiqaruvchi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firma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nomi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1600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Mhz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chastotasi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CL9 (9-11-11-29)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tayming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ushlanib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qolish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vaqti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;</a:t>
            </a:r>
            <a:br>
              <a:rPr lang="en-US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1.5 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-&gt;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kerak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bo'ladigan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kuchlanish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428604"/>
            <a:ext cx="7858180" cy="5857916"/>
          </a:xfrm>
          <a:blipFill>
            <a:blip r:embed="rId2"/>
            <a:tile tx="0" ty="0" sx="100000" sy="100000" flip="none" algn="tl"/>
          </a:blipFill>
          <a:ln>
            <a:solidFill>
              <a:schemeClr val="accent1"/>
            </a:solidFill>
          </a:ln>
          <a:effectLst>
            <a:glow rad="101600">
              <a:srgbClr val="00B0F0">
                <a:alpha val="60000"/>
              </a:srgbClr>
            </a:glow>
            <a:outerShdw blurRad="50800" dist="38100" dir="5400000" algn="t" rotWithShape="0">
              <a:prstClr val="black">
                <a:alpha val="40000"/>
              </a:prstClr>
            </a:outerShdw>
            <a:softEdge rad="635000"/>
          </a:effectLst>
          <a:scene3d>
            <a:camera prst="orthographicFront"/>
            <a:lightRig rig="twoPt" dir="t"/>
          </a:scene3d>
          <a:sp3d extrusionH="76200" contourW="12700">
            <a:bevelT w="165100" prst="coolSlant"/>
            <a:extrusionClr>
              <a:schemeClr val="accent1"/>
            </a:extrusionClr>
            <a:contourClr>
              <a:schemeClr val="bg1">
                <a:lumMod val="75000"/>
              </a:schemeClr>
            </a:contourClr>
          </a:sp3d>
        </p:spPr>
        <p:txBody>
          <a:bodyPr>
            <a:normAutofit/>
          </a:bodyPr>
          <a:lstStyle/>
          <a:p>
            <a:pPr algn="ct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optimallashning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umumiy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tamoyillari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b="1" u="sng" dirty="0" err="1" smtClean="0">
                <a:latin typeface="Times New Roman" pitchFamily="18" charset="0"/>
                <a:cs typeface="Times New Roman" pitchFamily="18" charset="0"/>
              </a:rPr>
              <a:t>Optimizatsiya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foydaliroq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natijali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dastur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olish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maqsadida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kompyuter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dasturidagi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amallarning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o‘zgartirish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tartibga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solish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bog‘liq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qayta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dirty="0" err="1" smtClean="0">
                <a:latin typeface="Times New Roman" pitchFamily="18" charset="0"/>
                <a:cs typeface="Times New Roman" pitchFamily="18" charset="0"/>
              </a:rPr>
              <a:t>ishlashdir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sz="32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u="sng" dirty="0" err="1" smtClean="0">
                <a:latin typeface="Times New Roman" pitchFamily="18" charset="0"/>
                <a:cs typeface="Times New Roman" pitchFamily="18" charset="0"/>
              </a:rPr>
              <a:t>Optimizatsiya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kod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generatsiyasini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tayyorlash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generatsiyalash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fazasi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bo‘yicha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bajarilishi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/>
              <a:t> 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571480"/>
            <a:ext cx="7139014" cy="5902472"/>
          </a:xfrm>
          <a:blipFill>
            <a:blip r:embed="rId2"/>
            <a:tile tx="0" ty="0" sx="100000" sy="100000" flip="none" algn="tl"/>
          </a:blipFill>
          <a:ln w="76200">
            <a:solidFill>
              <a:srgbClr val="00B0F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coolSlant"/>
            <a:contourClr>
              <a:srgbClr val="FFFFFF"/>
            </a:contourClr>
          </a:sp3d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2500" lnSpcReduction="20000"/>
          </a:bodyPr>
          <a:lstStyle/>
          <a:p>
            <a:pPr algn="ctr"/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foydalilik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ko‘rsatkichi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000" b="1" dirty="0" err="1" smtClean="0">
                <a:latin typeface="Times New Roman" pitchFamily="18" charset="0"/>
                <a:cs typeface="Times New Roman" pitchFamily="18" charset="0"/>
              </a:rPr>
              <a:t>quyidagilar</a:t>
            </a:r>
            <a:r>
              <a:rPr lang="en-US" sz="3000" b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bajarilishi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zarur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bo‘lgan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xajmi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bajarilish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tezligi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buNone/>
            </a:pP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Aylantirishlarni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optimallashni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ikki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ko‘rinishini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farqlaydilar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1)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kiruvchi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dastur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matnini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kodiga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bog‘liq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bo‘lmagan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xolda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ichki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tasvirlanish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kurinishida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aylantirish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2)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berilgan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aylantirishlar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maqsadli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hisoblash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tizimining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arxitekturasiga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boglik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emas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avvaldan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yaxshi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tanish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bo‘lgan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matematik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mantiqiy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aylantirishlarga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asoslangan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lvl="0"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3)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ob’ekt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dasturni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dirty="0" err="1" smtClean="0">
                <a:latin typeface="Times New Roman" pitchFamily="18" charset="0"/>
                <a:cs typeface="Times New Roman" pitchFamily="18" charset="0"/>
              </a:rPr>
              <a:t>aylantirish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615262" cy="6045348"/>
          </a:xfrm>
          <a:blipFill>
            <a:blip r:embed="rId2"/>
            <a:tile tx="0" ty="0" sx="100000" sy="100000" flip="none" algn="tl"/>
          </a:blipFill>
          <a:ln w="76200">
            <a:solidFill>
              <a:srgbClr val="00B0F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2500"/>
          </a:bodyPr>
          <a:lstStyle/>
          <a:p>
            <a:pPr lvl="0" algn="ctr">
              <a:buNone/>
            </a:pPr>
            <a:r>
              <a:rPr lang="en-US" sz="2800" dirty="0" smtClean="0"/>
              <a:t>   </a:t>
            </a: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USHBU GURUH AYLANTIRISHLARI </a:t>
            </a:r>
          </a:p>
          <a:p>
            <a:pPr lvl="0" algn="ctr">
              <a:buNone/>
            </a:pPr>
            <a:r>
              <a:rPr lang="en-US" sz="2600" b="1" dirty="0" smtClean="0">
                <a:latin typeface="Times New Roman" pitchFamily="18" charset="0"/>
                <a:cs typeface="Times New Roman" pitchFamily="18" charset="0"/>
              </a:rPr>
              <a:t>MAQSADLI HISOBLASH TIZIMINING ARXITEKTURASIGA BOGLIK.</a:t>
            </a:r>
          </a:p>
          <a:p>
            <a:pPr lvl="0" algn="ctr">
              <a:buNone/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Optimallash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quyidagi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sintaksis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konstruksiyalar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bajarilishi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: </a:t>
            </a:r>
          </a:p>
          <a:p>
            <a:pPr lvl="0">
              <a:buNone/>
            </a:pPr>
            <a:endParaRPr lang="ru-RU" sz="19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1)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chiziqli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bo‘laklari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;  2)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mantiqiy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ifodalar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buNone/>
            </a:pP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3)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sikllar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       4)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protsedura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fuksiyalarini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chaqiriqlari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7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Virtual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ko‘p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dasturli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rejim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KESh-xotira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XT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xotirasi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ierarxik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darajasi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Tezkor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Registrli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                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ru-RU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endParaRPr lang="ru-RU" sz="2800" b="1" i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2071678"/>
            <a:ext cx="7215238" cy="164307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00034" y="428604"/>
            <a:ext cx="7858180" cy="6000792"/>
          </a:xfrm>
          <a:blipFill>
            <a:blip r:embed="rId2"/>
            <a:tile tx="0" ty="0" sx="100000" sy="100000" flip="none" algn="tl"/>
          </a:blipFill>
          <a:ln w="76200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hardEdge"/>
          </a:sp3d>
        </p:spPr>
        <p:txBody>
          <a:bodyPr>
            <a:noAutofit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Inson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miyasi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eng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mukammal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X.q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(10—15)109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yakin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asab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hujayrasi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uyasi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 —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neytronlar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mavjud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bo’lib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ularning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hujayrasi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uyasi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tashkil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qiladi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Kompyuterning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miyasi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 —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mikroprotsessor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ʼ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lumot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yoki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dasturlarni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aynan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natijalarni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qayd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kiladi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ma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ʼ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lumotlarni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"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’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qib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",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maxsus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qismida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saqlaydi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jarayonida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bevosita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foydalanib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turadi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Ana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shu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maxsus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kiyem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ataladi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Kompyuterning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imkoniyatlari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sig’imiga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bog’liq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D:\mustaqil ish\axborot xovfsizligi\pqi_30_11_2007_6 (1)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928926" y="1928802"/>
            <a:ext cx="4020289" cy="18820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5000">
    <p:wedge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428604"/>
            <a:ext cx="7686700" cy="6045348"/>
          </a:xfrm>
          <a:blipFill>
            <a:blip r:embed="rId2"/>
            <a:tile tx="0" ty="0" sx="100000" sy="100000" flip="none" algn="tl"/>
          </a:blipFill>
          <a:ln w="76200">
            <a:solidFill>
              <a:srgbClr val="00B0F0"/>
            </a:solidFill>
          </a:ln>
          <a:effectLst>
            <a:glow rad="228600">
              <a:srgbClr val="00B050">
                <a:alpha val="40000"/>
              </a:srgbClr>
            </a:glow>
            <a:innerShdw blurRad="114300">
              <a:prstClr val="black"/>
            </a:innerShdw>
          </a:effectLst>
        </p:spPr>
        <p:txBody>
          <a:bodyPr>
            <a:normAutofit fontScale="92500"/>
          </a:bodyPr>
          <a:lstStyle/>
          <a:p>
            <a:r>
              <a:rPr lang="en-US" b="1" i="1" dirty="0" smtClean="0"/>
              <a:t>TEZKOR XOTIRA</a:t>
            </a:r>
            <a:r>
              <a:rPr lang="en-US" dirty="0" smtClean="0"/>
              <a:t> – </a:t>
            </a:r>
            <a:r>
              <a:rPr lang="en-US" dirty="0" err="1" smtClean="0"/>
              <a:t>bu</a:t>
            </a:r>
            <a:r>
              <a:rPr lang="en-US" dirty="0" smtClean="0"/>
              <a:t> </a:t>
            </a:r>
            <a:r>
              <a:rPr lang="en-US" dirty="0" err="1" smtClean="0"/>
              <a:t>protsessorning</a:t>
            </a:r>
            <a:r>
              <a:rPr lang="en-US" dirty="0" smtClean="0"/>
              <a:t> </a:t>
            </a:r>
            <a:r>
              <a:rPr lang="en-US" dirty="0" err="1" smtClean="0"/>
              <a:t>ishchi</a:t>
            </a:r>
            <a:r>
              <a:rPr lang="en-US" dirty="0" smtClean="0"/>
              <a:t> </a:t>
            </a:r>
            <a:r>
              <a:rPr lang="en-US" dirty="0" err="1" smtClean="0"/>
              <a:t>sohasidir</a:t>
            </a:r>
            <a:r>
              <a:rPr lang="en-US" dirty="0" smtClean="0"/>
              <a:t>. </a:t>
            </a:r>
            <a:r>
              <a:rPr lang="en-US" dirty="0" err="1" smtClean="0"/>
              <a:t>Unda</a:t>
            </a:r>
            <a:r>
              <a:rPr lang="en-US" dirty="0" smtClean="0"/>
              <a:t> </a:t>
            </a:r>
            <a:r>
              <a:rPr lang="en-US" dirty="0" err="1" smtClean="0"/>
              <a:t>ish</a:t>
            </a:r>
            <a:r>
              <a:rPr lang="en-US" dirty="0" smtClean="0"/>
              <a:t> </a:t>
            </a:r>
            <a:r>
              <a:rPr lang="en-US" dirty="0" err="1" smtClean="0"/>
              <a:t>vaqtidagi</a:t>
            </a:r>
            <a:r>
              <a:rPr lang="en-US" dirty="0" smtClean="0"/>
              <a:t> </a:t>
            </a:r>
            <a:r>
              <a:rPr lang="en-US" dirty="0" err="1" smtClean="0"/>
              <a:t>barcha</a:t>
            </a:r>
            <a:r>
              <a:rPr lang="en-US" dirty="0" smtClean="0"/>
              <a:t> </a:t>
            </a:r>
            <a:r>
              <a:rPr lang="en-US" dirty="0" err="1" smtClean="0"/>
              <a:t>programma</a:t>
            </a:r>
            <a:r>
              <a:rPr lang="en-US" dirty="0" smtClean="0"/>
              <a:t> </a:t>
            </a:r>
            <a:r>
              <a:rPr lang="en-US" dirty="0" err="1" smtClean="0"/>
              <a:t>va</a:t>
            </a:r>
            <a:r>
              <a:rPr lang="en-US" dirty="0" smtClean="0"/>
              <a:t> </a:t>
            </a:r>
            <a:r>
              <a:rPr lang="en-US" dirty="0" err="1" smtClean="0"/>
              <a:t>ma`lumotlar</a:t>
            </a:r>
            <a:r>
              <a:rPr lang="en-US" dirty="0" smtClean="0"/>
              <a:t> </a:t>
            </a:r>
            <a:r>
              <a:rPr lang="en-US" dirty="0" err="1" smtClean="0"/>
              <a:t>saqlanadi</a:t>
            </a:r>
            <a:r>
              <a:rPr lang="en-US" dirty="0" smtClean="0"/>
              <a:t>.</a:t>
            </a:r>
          </a:p>
          <a:p>
            <a:pPr algn="ctr">
              <a:buNone/>
            </a:pPr>
            <a:r>
              <a:rPr lang="en-US" b="1" dirty="0" smtClean="0"/>
              <a:t>ZAMONAVIY KOMPYUTERLARDA  UCH TURDAGI </a:t>
            </a:r>
          </a:p>
          <a:p>
            <a:pPr algn="ctr">
              <a:buNone/>
            </a:pPr>
            <a:r>
              <a:rPr lang="en-US" b="1" dirty="0" smtClean="0"/>
              <a:t>XOTIRA QURILMALARI ISHLATILADI:</a:t>
            </a:r>
          </a:p>
          <a:p>
            <a:pPr>
              <a:buNone/>
            </a:pPr>
            <a:r>
              <a:rPr lang="en-US" i="1" dirty="0" smtClean="0"/>
              <a:t>    </a:t>
            </a:r>
            <a:r>
              <a:rPr lang="en-US" b="1" i="1" dirty="0" smtClean="0"/>
              <a:t>ROM(Read Only Memory )</a:t>
            </a:r>
            <a:r>
              <a:rPr lang="en-US" i="1" dirty="0" smtClean="0"/>
              <a:t> </a:t>
            </a:r>
            <a:r>
              <a:rPr lang="en-US" dirty="0" err="1" smtClean="0"/>
              <a:t>Doimiy</a:t>
            </a:r>
            <a:r>
              <a:rPr lang="en-US" dirty="0" smtClean="0"/>
              <a:t> </a:t>
            </a:r>
            <a:r>
              <a:rPr lang="en-US" dirty="0" err="1" smtClean="0"/>
              <a:t>saqlash</a:t>
            </a:r>
            <a:r>
              <a:rPr lang="en-US" dirty="0" smtClean="0"/>
              <a:t> </a:t>
            </a:r>
            <a:r>
              <a:rPr lang="en-US" dirty="0" err="1" smtClean="0"/>
              <a:t>qurilmasi</a:t>
            </a:r>
            <a:r>
              <a:rPr lang="en-US" dirty="0" smtClean="0"/>
              <a:t>. Bu </a:t>
            </a:r>
            <a:r>
              <a:rPr lang="en-US" dirty="0" err="1" smtClean="0"/>
              <a:t>qurilmaga</a:t>
            </a:r>
            <a:r>
              <a:rPr lang="en-US" dirty="0" smtClean="0"/>
              <a:t> </a:t>
            </a:r>
            <a:r>
              <a:rPr lang="en-US" dirty="0" err="1" smtClean="0"/>
              <a:t>ma`lumotlar</a:t>
            </a:r>
            <a:r>
              <a:rPr lang="en-US" dirty="0" smtClean="0"/>
              <a:t> </a:t>
            </a:r>
            <a:r>
              <a:rPr lang="en-US" dirty="0" err="1" smtClean="0"/>
              <a:t>yozib</a:t>
            </a:r>
            <a:r>
              <a:rPr lang="en-US" dirty="0" smtClean="0"/>
              <a:t> </a:t>
            </a:r>
            <a:r>
              <a:rPr lang="en-US" dirty="0" err="1" smtClean="0"/>
              <a:t>bo`lmaydi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i="1" dirty="0" smtClean="0"/>
              <a:t>    </a:t>
            </a:r>
            <a:r>
              <a:rPr lang="en-US" b="1" i="1" dirty="0" smtClean="0"/>
              <a:t>DRAM (Dynamic Random Access Memory).</a:t>
            </a:r>
            <a:r>
              <a:rPr lang="en-US" i="1" dirty="0" smtClean="0"/>
              <a:t> </a:t>
            </a:r>
            <a:r>
              <a:rPr lang="en-US" dirty="0" err="1" smtClean="0"/>
              <a:t>Ixtiyoriy</a:t>
            </a:r>
            <a:r>
              <a:rPr lang="en-US" dirty="0" smtClean="0"/>
              <a:t> </a:t>
            </a:r>
            <a:r>
              <a:rPr lang="en-US" dirty="0" err="1" smtClean="0"/>
              <a:t>murojaat</a:t>
            </a:r>
            <a:r>
              <a:rPr lang="en-US" dirty="0" smtClean="0"/>
              <a:t> </a:t>
            </a:r>
            <a:r>
              <a:rPr lang="en-US" dirty="0" err="1" smtClean="0"/>
              <a:t>qilish</a:t>
            </a:r>
            <a:r>
              <a:rPr lang="en-US" dirty="0" smtClean="0"/>
              <a:t> </a:t>
            </a:r>
            <a:r>
              <a:rPr lang="en-US" dirty="0" err="1" smtClean="0"/>
              <a:t>mumkin</a:t>
            </a:r>
            <a:r>
              <a:rPr lang="en-US" dirty="0" smtClean="0"/>
              <a:t> </a:t>
            </a:r>
            <a:r>
              <a:rPr lang="en-US" dirty="0" err="1" smtClean="0"/>
              <a:t>bo`lgan</a:t>
            </a:r>
            <a:r>
              <a:rPr lang="en-US" dirty="0" smtClean="0"/>
              <a:t> </a:t>
            </a:r>
            <a:r>
              <a:rPr lang="en-US" dirty="0" err="1" smtClean="0"/>
              <a:t>dinamik</a:t>
            </a:r>
            <a:r>
              <a:rPr lang="en-US" dirty="0" smtClean="0"/>
              <a:t> </a:t>
            </a:r>
            <a:r>
              <a:rPr lang="en-US" dirty="0" err="1" smtClean="0"/>
              <a:t>xotira</a:t>
            </a:r>
            <a:r>
              <a:rPr lang="en-US" dirty="0" smtClean="0"/>
              <a:t> </a:t>
            </a:r>
            <a:r>
              <a:rPr lang="en-US" dirty="0" err="1" smtClean="0"/>
              <a:t>qurilmasi</a:t>
            </a:r>
            <a:r>
              <a:rPr lang="en-US" dirty="0" smtClean="0"/>
              <a:t>.</a:t>
            </a:r>
          </a:p>
          <a:p>
            <a:pPr>
              <a:buNone/>
            </a:pPr>
            <a:r>
              <a:rPr lang="en-US" b="1" i="1" dirty="0" smtClean="0"/>
              <a:t>    SRAM (Static RAM) </a:t>
            </a:r>
            <a:r>
              <a:rPr lang="en-US" dirty="0" err="1" smtClean="0"/>
              <a:t>Statik</a:t>
            </a:r>
            <a:r>
              <a:rPr lang="en-US" dirty="0" smtClean="0"/>
              <a:t> </a:t>
            </a:r>
            <a:r>
              <a:rPr lang="en-US" dirty="0" err="1" smtClean="0"/>
              <a:t>operativ</a:t>
            </a:r>
            <a:r>
              <a:rPr lang="en-US" dirty="0" smtClean="0"/>
              <a:t> </a:t>
            </a:r>
            <a:r>
              <a:rPr lang="en-US" dirty="0" err="1" smtClean="0"/>
              <a:t>xotira</a:t>
            </a:r>
            <a:r>
              <a:rPr lang="en-US" dirty="0" smtClean="0"/>
              <a:t>.</a:t>
            </a:r>
            <a:endParaRPr lang="ru-RU" dirty="0" smtClean="0"/>
          </a:p>
          <a:p>
            <a:pPr algn="ctr"/>
            <a:r>
              <a:rPr lang="en-US" b="1" dirty="0" smtClean="0"/>
              <a:t>MAGNIT DISKLAR, ULARNING TURLARI.</a:t>
            </a:r>
            <a:endParaRPr lang="ru-RU" b="1" dirty="0" smtClean="0"/>
          </a:p>
          <a:p>
            <a:r>
              <a:rPr lang="en-US" b="1" i="1" dirty="0" smtClean="0"/>
              <a:t>MAGNIT DISKLAR</a:t>
            </a:r>
            <a:r>
              <a:rPr lang="en-US" dirty="0" smtClean="0"/>
              <a:t> (MD) </a:t>
            </a:r>
            <a:r>
              <a:rPr lang="en-US" dirty="0" err="1" smtClean="0"/>
              <a:t>malumotlarni</a:t>
            </a:r>
            <a:r>
              <a:rPr lang="en-US" dirty="0" smtClean="0"/>
              <a:t> </a:t>
            </a:r>
            <a:r>
              <a:rPr lang="en-US" dirty="0" err="1" smtClean="0"/>
              <a:t>magnitli</a:t>
            </a:r>
            <a:r>
              <a:rPr lang="en-US" dirty="0" smtClean="0"/>
              <a:t> </a:t>
            </a:r>
            <a:r>
              <a:rPr lang="en-US" dirty="0" err="1" smtClean="0"/>
              <a:t>mashinali</a:t>
            </a:r>
            <a:r>
              <a:rPr lang="en-US" dirty="0" smtClean="0"/>
              <a:t> </a:t>
            </a:r>
            <a:r>
              <a:rPr lang="en-US" dirty="0" err="1" smtClean="0"/>
              <a:t>tashuvchilarga</a:t>
            </a:r>
            <a:r>
              <a:rPr lang="en-US" dirty="0" smtClean="0"/>
              <a:t> </a:t>
            </a:r>
            <a:r>
              <a:rPr lang="en-US" dirty="0" err="1" smtClean="0"/>
              <a:t>kiradi</a:t>
            </a:r>
            <a:r>
              <a:rPr lang="en-US" dirty="0" smtClean="0"/>
              <a:t>. </a:t>
            </a:r>
            <a:r>
              <a:rPr lang="en-US" dirty="0" err="1" smtClean="0"/>
              <a:t>Eslab</a:t>
            </a:r>
            <a:r>
              <a:rPr lang="en-US" dirty="0" smtClean="0"/>
              <a:t> </a:t>
            </a:r>
            <a:r>
              <a:rPr lang="en-US" dirty="0" err="1" smtClean="0"/>
              <a:t>qoluvchi</a:t>
            </a:r>
            <a:r>
              <a:rPr lang="en-US" dirty="0" smtClean="0"/>
              <a:t> </a:t>
            </a:r>
            <a:r>
              <a:rPr lang="en-US" dirty="0" err="1" smtClean="0"/>
              <a:t>muhit</a:t>
            </a:r>
            <a:r>
              <a:rPr lang="en-US" dirty="0" smtClean="0"/>
              <a:t> </a:t>
            </a:r>
            <a:r>
              <a:rPr lang="en-US" dirty="0" err="1" smtClean="0"/>
              <a:t>sifatida</a:t>
            </a:r>
            <a:r>
              <a:rPr lang="en-US" dirty="0" smtClean="0"/>
              <a:t> </a:t>
            </a:r>
            <a:r>
              <a:rPr lang="en-US" dirty="0" err="1" smtClean="0"/>
              <a:t>ularda</a:t>
            </a:r>
            <a:r>
              <a:rPr lang="en-US" dirty="0" smtClean="0"/>
              <a:t> </a:t>
            </a:r>
            <a:r>
              <a:rPr lang="en-US" dirty="0" err="1" smtClean="0"/>
              <a:t>maxsus</a:t>
            </a:r>
            <a:r>
              <a:rPr lang="en-US" dirty="0" smtClean="0"/>
              <a:t> </a:t>
            </a:r>
            <a:r>
              <a:rPr lang="en-US" dirty="0" err="1" smtClean="0"/>
              <a:t>xossalarga</a:t>
            </a:r>
            <a:r>
              <a:rPr lang="en-US" dirty="0" smtClean="0"/>
              <a:t> </a:t>
            </a:r>
            <a:r>
              <a:rPr lang="en-US" dirty="0" err="1" smtClean="0"/>
              <a:t>ega</a:t>
            </a:r>
            <a:r>
              <a:rPr lang="en-US" dirty="0" smtClean="0"/>
              <a:t> </a:t>
            </a:r>
            <a:r>
              <a:rPr lang="en-US" dirty="0" err="1" smtClean="0"/>
              <a:t>bo‘lgan</a:t>
            </a:r>
            <a:r>
              <a:rPr lang="en-US" dirty="0" smtClean="0"/>
              <a:t> </a:t>
            </a:r>
            <a:r>
              <a:rPr lang="en-US" dirty="0" err="1" smtClean="0"/>
              <a:t>magnit</a:t>
            </a:r>
            <a:r>
              <a:rPr lang="en-US" dirty="0" smtClean="0"/>
              <a:t> </a:t>
            </a:r>
            <a:r>
              <a:rPr lang="en-US" dirty="0" err="1" smtClean="0"/>
              <a:t>materiallar</a:t>
            </a:r>
            <a:r>
              <a:rPr lang="en-US" dirty="0" smtClean="0"/>
              <a:t> </a:t>
            </a:r>
            <a:r>
              <a:rPr lang="en-US" dirty="0" err="1" smtClean="0"/>
              <a:t>ishlatilib</a:t>
            </a:r>
            <a:r>
              <a:rPr lang="en-US" dirty="0" smtClean="0"/>
              <a:t>, </a:t>
            </a:r>
            <a:r>
              <a:rPr lang="en-US" dirty="0" err="1" smtClean="0"/>
              <a:t>ular</a:t>
            </a:r>
            <a:r>
              <a:rPr lang="en-US" dirty="0" smtClean="0"/>
              <a:t> </a:t>
            </a:r>
            <a:r>
              <a:rPr lang="en-US" dirty="0" err="1" smtClean="0"/>
              <a:t>ikki</a:t>
            </a:r>
            <a:r>
              <a:rPr lang="en-US" dirty="0" smtClean="0"/>
              <a:t> </a:t>
            </a:r>
            <a:r>
              <a:rPr lang="en-US" dirty="0" err="1" smtClean="0"/>
              <a:t>magnit</a:t>
            </a:r>
            <a:r>
              <a:rPr lang="en-US" dirty="0" smtClean="0"/>
              <a:t> </a:t>
            </a:r>
            <a:r>
              <a:rPr lang="en-US" dirty="0" err="1" smtClean="0"/>
              <a:t>holatni</a:t>
            </a:r>
            <a:r>
              <a:rPr lang="en-US" dirty="0" smtClean="0"/>
              <a:t> — </a:t>
            </a:r>
            <a:r>
              <a:rPr lang="en-US" dirty="0" err="1" smtClean="0"/>
              <a:t>magnitlanganlikning</a:t>
            </a:r>
            <a:r>
              <a:rPr lang="en-US" dirty="0" smtClean="0"/>
              <a:t> </a:t>
            </a:r>
            <a:r>
              <a:rPr lang="en-US" dirty="0" err="1" smtClean="0"/>
              <a:t>ikki</a:t>
            </a:r>
            <a:r>
              <a:rPr lang="en-US" dirty="0" smtClean="0"/>
              <a:t> </a:t>
            </a:r>
            <a:r>
              <a:rPr lang="en-US" dirty="0" err="1" smtClean="0"/>
              <a:t>yo‘nalishini</a:t>
            </a:r>
            <a:r>
              <a:rPr lang="en-US" dirty="0" smtClean="0"/>
              <a:t> </a:t>
            </a:r>
            <a:r>
              <a:rPr lang="en-US" dirty="0" err="1" smtClean="0"/>
              <a:t>qayd</a:t>
            </a:r>
            <a:r>
              <a:rPr lang="en-US" dirty="0" smtClean="0"/>
              <a:t> </a:t>
            </a:r>
            <a:r>
              <a:rPr lang="en-US" dirty="0" err="1" smtClean="0"/>
              <a:t>qilish</a:t>
            </a:r>
            <a:r>
              <a:rPr lang="en-US" dirty="0" smtClean="0"/>
              <a:t> </a:t>
            </a:r>
            <a:r>
              <a:rPr lang="en-US" dirty="0" err="1" smtClean="0"/>
              <a:t>imkonini</a:t>
            </a:r>
            <a:r>
              <a:rPr lang="en-US" dirty="0" smtClean="0"/>
              <a:t> </a:t>
            </a:r>
            <a:r>
              <a:rPr lang="en-US" dirty="0" err="1" smtClean="0"/>
              <a:t>beradi</a:t>
            </a:r>
            <a:r>
              <a:rPr lang="en-US" dirty="0" smtClean="0"/>
              <a:t>.</a:t>
            </a:r>
            <a:endParaRPr lang="ru-RU" dirty="0" smtClean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686700" cy="5973910"/>
          </a:xfrm>
          <a:solidFill>
            <a:schemeClr val="accent5">
              <a:lumMod val="20000"/>
              <a:lumOff val="80000"/>
            </a:schemeClr>
          </a:solidFill>
          <a:ln w="76200">
            <a:solidFill>
              <a:srgbClr val="00B0F0"/>
            </a:solidFill>
          </a:ln>
          <a:effectLst>
            <a:glow rad="228600">
              <a:srgbClr val="00B0F0">
                <a:alpha val="40000"/>
              </a:srgb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4100000"/>
            </a:lightRig>
          </a:scene3d>
          <a:sp3d prstMaterial="softEdge">
            <a:bevelT w="127000" prst="artDeco"/>
          </a:sp3d>
        </p:spPr>
        <p:txBody>
          <a:bodyPr>
            <a:normAutofit fontScale="85000" lnSpcReduction="10000"/>
          </a:bodyPr>
          <a:lstStyle/>
          <a:p>
            <a:pPr algn="ctr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MD DAGI YIG‘UVCHILAR (MDY) HT DAGI ENG KO‘P TARQALGAN TASHQI ESLAB QOLISH QURILMALARIDIR. ULAR QATTIQ VA EGILUVCHAN, ALMASHTIRILADIGAN VA HT GA SOZLANGAN BO‘LADI.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None/>
            </a:pP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Leksik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taxlil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kompilyator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bo‘lib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dastur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literalarini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o‘qiydi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kiruvchi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leksemalarini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ko‘radi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Sintaksis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taxlil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Taxlil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bosqichidagi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kompilyatorning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bo‘lagidir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Tilning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sistaksis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konstruksiyalarini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ajratadi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Semantik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taxlil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kompilyator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bo‘lagi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bo‘lib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kiruvchi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semantikasi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nuqtai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nazaridan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dastur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matnini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tekshiradi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generatsiyalashga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tayѐrgarlik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dasturning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sintezi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bilan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bog‘liq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bo‘lgan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xarakatlarga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tayѐrgarlik bajariladi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genaratsiyalash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natijaviy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bevosita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xosil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etish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kodni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optimizatsiyalashni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o‘z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ichiga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olgan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faza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dirty="0" smtClean="0">
              <a:latin typeface="Times New Roman" pitchFamily="18" charset="0"/>
              <a:cs typeface="Times New Roman" pitchFamily="18" charset="0"/>
            </a:endParaRPr>
          </a:p>
          <a:p>
            <a:pPr lvl="0" algn="just">
              <a:buFontTx/>
              <a:buChar char="-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Identifikatorlar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jadvali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kiruvchi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dastur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elementlari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xakidagi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ma’lumotlarni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saklovchi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berilganlar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to‘plami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just">
              <a:buFontTx/>
              <a:buChar char="-"/>
            </a:pPr>
            <a:r>
              <a:rPr lang="en-US" b="1" dirty="0" err="1" smtClean="0">
                <a:latin typeface="Times New Roman" pitchFamily="18" charset="0"/>
                <a:cs typeface="Times New Roman" pitchFamily="18" charset="0"/>
              </a:rPr>
              <a:t>O‘tish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–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berilganlarni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oxirgi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ukish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jara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ѐ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kayta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ishlash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tashki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joylashtirish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Kompilyatsiyaning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fazasi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utishdir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714356"/>
            <a:ext cx="7467600" cy="5759596"/>
          </a:xfrm>
          <a:blipFill>
            <a:blip r:embed="rId2"/>
            <a:tile tx="0" ty="0" sx="100000" sy="100000" flip="none" algn="tl"/>
          </a:blipFill>
          <a:ln w="76200">
            <a:solidFill>
              <a:srgbClr val="00206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prst="slope"/>
          </a:sp3d>
        </p:spPr>
        <p:txBody>
          <a:bodyPr/>
          <a:lstStyle/>
          <a:p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MA’LUMOTLARNI SAQLASH SOHASI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BIOS</a:t>
            </a: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Tezkor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Ichki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Doimiy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Yumshoq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disk</a:t>
            </a: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Axborot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tashuvchi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Kompakt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disk</a:t>
            </a: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endParaRPr lang="en-US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FontTx/>
              <a:buChar char="-"/>
            </a:pP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Tezkor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571472" y="714356"/>
            <a:ext cx="7643866" cy="5643602"/>
          </a:xfrm>
          <a:blipFill>
            <a:blip r:embed="rId2"/>
            <a:tile tx="0" ty="0" sx="100000" sy="100000" flip="none" algn="tl"/>
          </a:blipFill>
          <a:ln w="76200">
            <a:solidFill>
              <a:srgbClr val="00B0F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fontScale="92500" lnSpcReduction="10000"/>
          </a:bodyPr>
          <a:lstStyle/>
          <a:p>
            <a:pPr algn="just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Mbayt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yoki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kichik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bo’lsa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faqat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MS DOS OT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muhitida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agar 4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Mbayt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bo’lsa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MS DOS OT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Windows 3.1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muhitida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32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Mbayt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bo’lsa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lokal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tarmoqdar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(internet,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elektron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pochta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— Email)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ishlashi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Ko’pchilik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kompyuterlarda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operativ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orasiga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qo’shimcha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KEShxotira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o’rnatiladi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Ko’p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ishlatiladigan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ma’lumotlar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shu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qayd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qilinadi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IBM PC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kompyuterida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BIOS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doimiy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CMOS 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yarim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doimiy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)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turlari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mavjud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Ularda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kompyuter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qurilmalarini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tekshirish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dasturlari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operatsion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tizimni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yuklash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kompyuter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qurilmalariga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xizmat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ko’rsatish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vazifalarini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bajarish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dasturlari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saqlanadi</a:t>
            </a:r>
            <a:r>
              <a:rPr lang="en-US" dirty="0" smtClean="0"/>
              <a:t>. </a:t>
            </a:r>
            <a:endParaRPr lang="ru-RU" dirty="0"/>
          </a:p>
        </p:txBody>
      </p:sp>
    </p:spTree>
  </p:cSld>
  <p:clrMapOvr>
    <a:masterClrMapping/>
  </p:clrMapOvr>
  <p:transition>
    <p:wheel spokes="3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785786" y="785794"/>
            <a:ext cx="7358114" cy="5429288"/>
          </a:xfrm>
          <a:blipFill>
            <a:blip r:embed="rId2"/>
            <a:tile tx="0" ty="0" sx="100000" sy="100000" flip="none" algn="tl"/>
          </a:blipFill>
          <a:ln>
            <a:solidFill>
              <a:srgbClr val="7030A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  <a:scene3d>
            <a:camera prst="orthographicFront"/>
            <a:lightRig rig="threePt" dir="t"/>
          </a:scene3d>
          <a:sp3d>
            <a:bevelT w="114300" prst="artDeco"/>
          </a:sp3d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just">
              <a:buNone/>
            </a:pPr>
            <a:r>
              <a:rPr lang="en-US" dirty="0" smtClean="0"/>
              <a:t>   </a:t>
            </a:r>
            <a:r>
              <a:rPr lang="ru-RU" dirty="0" smtClean="0"/>
              <a:t>К</a:t>
            </a:r>
            <a:r>
              <a:rPr lang="en-US" dirty="0" err="1" smtClean="0"/>
              <a:t>ompyuter</a:t>
            </a:r>
            <a:r>
              <a:rPr lang="en-US" dirty="0" smtClean="0"/>
              <a:t>  </a:t>
            </a:r>
            <a:r>
              <a:rPr lang="en-US" b="1" i="1" dirty="0" err="1" smtClean="0"/>
              <a:t>xotira</a:t>
            </a:r>
            <a:r>
              <a:rPr lang="en-US" b="1" i="1" dirty="0" smtClean="0"/>
              <a:t>  </a:t>
            </a:r>
            <a:r>
              <a:rPr lang="en-US" b="1" i="1" dirty="0" err="1" smtClean="0"/>
              <a:t>qurilmalari</a:t>
            </a:r>
            <a:r>
              <a:rPr lang="en-US" b="1" i="1" dirty="0" smtClean="0"/>
              <a:t>   </a:t>
            </a:r>
            <a:r>
              <a:rPr lang="en-US" dirty="0" smtClean="0"/>
              <a:t>15/09/2013  </a:t>
            </a:r>
            <a:r>
              <a:rPr lang="en-US" dirty="0" err="1" smtClean="0"/>
              <a:t>beckbumer</a:t>
            </a:r>
            <a:r>
              <a:rPr lang="en-US" dirty="0" smtClean="0"/>
              <a:t> | 4,025 </a:t>
            </a:r>
            <a:r>
              <a:rPr lang="en-US" dirty="0" err="1" smtClean="0"/>
              <a:t>marotaba</a:t>
            </a:r>
            <a:r>
              <a:rPr lang="en-US" dirty="0" smtClean="0"/>
              <a:t> </a:t>
            </a:r>
            <a:r>
              <a:rPr lang="en-US" dirty="0" err="1" smtClean="0"/>
              <a:t>ko'rildi</a:t>
            </a:r>
            <a:r>
              <a:rPr lang="en-US" dirty="0" smtClean="0"/>
              <a:t>. </a:t>
            </a:r>
            <a:r>
              <a:rPr lang="en-US" dirty="0" err="1" smtClean="0"/>
              <a:t>Kompyuter</a:t>
            </a:r>
            <a:r>
              <a:rPr lang="en-US" dirty="0" smtClean="0"/>
              <a:t> </a:t>
            </a:r>
            <a:r>
              <a:rPr lang="en-US" dirty="0" err="1" smtClean="0"/>
              <a:t>elektr</a:t>
            </a:r>
            <a:r>
              <a:rPr lang="en-US" dirty="0" smtClean="0"/>
              <a:t> </a:t>
            </a:r>
            <a:r>
              <a:rPr lang="en-US" dirty="0" err="1" smtClean="0"/>
              <a:t>manbaidan</a:t>
            </a:r>
            <a:r>
              <a:rPr lang="en-US" dirty="0" smtClean="0"/>
              <a:t> </a:t>
            </a:r>
            <a:r>
              <a:rPr lang="en-US" dirty="0" err="1" smtClean="0"/>
              <a:t>uzilgandan</a:t>
            </a:r>
            <a:r>
              <a:rPr lang="en-US" dirty="0" smtClean="0"/>
              <a:t>  </a:t>
            </a:r>
            <a:r>
              <a:rPr lang="en-US" dirty="0" err="1" smtClean="0"/>
              <a:t>so‘ng</a:t>
            </a:r>
            <a:r>
              <a:rPr lang="en-US" dirty="0" smtClean="0"/>
              <a:t>, </a:t>
            </a:r>
            <a:r>
              <a:rPr lang="en-US" dirty="0" err="1" smtClean="0"/>
              <a:t>tezkor</a:t>
            </a:r>
            <a:r>
              <a:rPr lang="en-US" dirty="0" smtClean="0"/>
              <a:t> </a:t>
            </a:r>
            <a:r>
              <a:rPr lang="en-US" dirty="0" err="1" smtClean="0"/>
              <a:t>xotira</a:t>
            </a:r>
            <a:r>
              <a:rPr lang="en-US" dirty="0" smtClean="0"/>
              <a:t> (</a:t>
            </a:r>
            <a:r>
              <a:rPr lang="ru-RU" dirty="0" smtClean="0"/>
              <a:t>ОЗУ</a:t>
            </a:r>
            <a:r>
              <a:rPr lang="en-US" dirty="0" smtClean="0"/>
              <a:t>)</a:t>
            </a:r>
            <a:r>
              <a:rPr lang="en-US" dirty="0" err="1" smtClean="0"/>
              <a:t>dagi</a:t>
            </a:r>
            <a:r>
              <a:rPr lang="en-US" dirty="0" smtClean="0"/>
              <a:t> </a:t>
            </a:r>
            <a:r>
              <a:rPr lang="en-US" dirty="0" err="1" smtClean="0"/>
              <a:t>barcha</a:t>
            </a:r>
            <a:r>
              <a:rPr lang="en-US" dirty="0" smtClean="0"/>
              <a:t> </a:t>
            </a:r>
            <a:r>
              <a:rPr lang="en-US" dirty="0" err="1" smtClean="0"/>
              <a:t>ma'lumotlar</a:t>
            </a:r>
            <a:r>
              <a:rPr lang="en-US" dirty="0" smtClean="0"/>
              <a:t> </a:t>
            </a:r>
            <a:r>
              <a:rPr lang="en-US" dirty="0" err="1" smtClean="0"/>
              <a:t>o‘chib</a:t>
            </a:r>
            <a:r>
              <a:rPr lang="en-US" dirty="0" smtClean="0"/>
              <a:t> </a:t>
            </a:r>
            <a:r>
              <a:rPr lang="en-US" dirty="0" err="1" smtClean="0"/>
              <a:t>ketadi</a:t>
            </a:r>
            <a:r>
              <a:rPr lang="en-US" dirty="0" smtClean="0"/>
              <a:t>   </a:t>
            </a:r>
            <a:r>
              <a:rPr lang="en-US" dirty="0" err="1" smtClean="0"/>
              <a:t>va</a:t>
            </a:r>
            <a:r>
              <a:rPr lang="en-US" dirty="0" smtClean="0"/>
              <a:t>   </a:t>
            </a:r>
            <a:r>
              <a:rPr lang="en-US" dirty="0" err="1" smtClean="0"/>
              <a:t>kompyuter</a:t>
            </a:r>
            <a:r>
              <a:rPr lang="en-US" dirty="0" smtClean="0"/>
              <a:t> </a:t>
            </a:r>
            <a:r>
              <a:rPr lang="en-US" dirty="0" err="1" smtClean="0"/>
              <a:t>qayta</a:t>
            </a:r>
            <a:r>
              <a:rPr lang="en-US" dirty="0" smtClean="0"/>
              <a:t> </a:t>
            </a:r>
            <a:r>
              <a:rPr lang="en-US" dirty="0" err="1" smtClean="0"/>
              <a:t>yuklanganda</a:t>
            </a:r>
            <a:r>
              <a:rPr lang="en-US" dirty="0" smtClean="0"/>
              <a:t>, </a:t>
            </a:r>
            <a:r>
              <a:rPr lang="en-US" dirty="0" err="1" smtClean="0"/>
              <a:t>o‘chgan</a:t>
            </a:r>
            <a:r>
              <a:rPr lang="en-US" dirty="0" smtClean="0"/>
              <a:t> </a:t>
            </a:r>
            <a:r>
              <a:rPr lang="en-US" dirty="0" err="1" smtClean="0"/>
              <a:t>ma'lumot</a:t>
            </a:r>
            <a:r>
              <a:rPr lang="en-US" dirty="0" smtClean="0"/>
              <a:t> </a:t>
            </a:r>
            <a:r>
              <a:rPr lang="en-US" dirty="0" err="1" smtClean="0"/>
              <a:t>larni</a:t>
            </a:r>
            <a:r>
              <a:rPr lang="en-US" dirty="0" smtClean="0"/>
              <a:t> </a:t>
            </a:r>
            <a:r>
              <a:rPr lang="en-US" dirty="0" err="1" smtClean="0"/>
              <a:t>qayta</a:t>
            </a:r>
            <a:r>
              <a:rPr lang="en-US" dirty="0" smtClean="0"/>
              <a:t> </a:t>
            </a:r>
            <a:r>
              <a:rPr lang="en-US" dirty="0" err="1" smtClean="0"/>
              <a:t>tiklab</a:t>
            </a:r>
            <a:r>
              <a:rPr lang="en-US" dirty="0" smtClean="0"/>
              <a:t> </a:t>
            </a:r>
            <a:r>
              <a:rPr lang="en-US" dirty="0" err="1" smtClean="0"/>
              <a:t>bo‘lmaydi</a:t>
            </a:r>
            <a:endParaRPr lang="en-US" dirty="0" smtClean="0"/>
          </a:p>
          <a:p>
            <a:pPr algn="just">
              <a:buNone/>
            </a:pPr>
            <a:r>
              <a:rPr lang="en-US" dirty="0" smtClean="0"/>
              <a:t> </a:t>
            </a:r>
            <a:endParaRPr lang="en-US" b="1" i="1" dirty="0" smtClean="0"/>
          </a:p>
          <a:p>
            <a:pPr>
              <a:buNone/>
            </a:pP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r>
              <a:rPr lang="en-US" dirty="0" smtClean="0"/>
              <a:t>. </a:t>
            </a:r>
          </a:p>
          <a:p>
            <a:pPr algn="just">
              <a:buNone/>
            </a:pPr>
            <a:r>
              <a:rPr lang="en-US" dirty="0" smtClean="0"/>
              <a:t>   </a:t>
            </a:r>
            <a:endParaRPr lang="ru-RU" dirty="0" smtClean="0"/>
          </a:p>
        </p:txBody>
      </p:sp>
      <p:pic>
        <p:nvPicPr>
          <p:cNvPr id="4" name="Рисунок 3" descr="D:\mustaqil ish\axborot xovfsizligi\pqi_30_11_2007_1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643042" y="3214686"/>
            <a:ext cx="564360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139700" h="139700" prst="divot"/>
          </a:sp3d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642910" y="642918"/>
            <a:ext cx="7467600" cy="5759596"/>
          </a:xfrm>
          <a:blipFill>
            <a:blip r:embed="rId2"/>
            <a:tile tx="0" ty="0" sx="100000" sy="100000" flip="none" algn="tl"/>
          </a:blipFill>
          <a:ln w="76200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  <a:softEdge rad="635000"/>
          </a:effectLst>
        </p:spPr>
        <p:txBody>
          <a:bodyPr>
            <a:normAutofit lnSpcReduction="10000"/>
          </a:bodyPr>
          <a:lstStyle/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Barcha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energiyaga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bog‘liq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bo‘lmagan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holda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ma'lumotlani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saqlaydi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 algn="ctr">
              <a:buNone/>
            </a:pP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Hozirgi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kunda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barcha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qurilmalari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quyidagi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turlarga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i="1" u="sng" dirty="0" err="1" smtClean="0">
                <a:latin typeface="Times New Roman" pitchFamily="18" charset="0"/>
                <a:cs typeface="Times New Roman" pitchFamily="18" charset="0"/>
              </a:rPr>
              <a:t>bo‘linadi</a:t>
            </a:r>
            <a:r>
              <a:rPr lang="en-US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Magnitli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Optik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Elektr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endi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har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turiga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qisqacha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to‘htab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u="sng" dirty="0" err="1" smtClean="0">
                <a:latin typeface="Times New Roman" pitchFamily="18" charset="0"/>
                <a:cs typeface="Times New Roman" pitchFamily="18" charset="0"/>
              </a:rPr>
              <a:t>o‘tamiz</a:t>
            </a:r>
            <a:r>
              <a:rPr lang="en-US" sz="2600" b="1" i="1" u="sng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Magnit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o‘rnatiladigan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vositasi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hotira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qurilmasining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asosi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ya'ni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barcha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ma'lumotlar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magnit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asosga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materiallarda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xotiradan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barcha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ishchi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serverlar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portativ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,..)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foydalanishadi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8043890" cy="5973910"/>
          </a:xfrm>
          <a:blipFill>
            <a:blip r:embed="rId2"/>
            <a:tile tx="0" ty="0" sx="100000" sy="100000" flip="none" algn="tl"/>
          </a:blipFill>
          <a:ln w="76200">
            <a:solidFill>
              <a:schemeClr val="tx1"/>
            </a:solidFill>
          </a:ln>
        </p:spPr>
        <p:txBody>
          <a:bodyPr>
            <a:normAutofit fontScale="92500" lnSpcReduction="10000"/>
          </a:bodyPr>
          <a:lstStyle/>
          <a:p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en-US" sz="2800" b="1" i="1" u="sng" dirty="0" err="1" smtClean="0">
                <a:latin typeface="Times New Roman" pitchFamily="18" charset="0"/>
                <a:cs typeface="Times New Roman" pitchFamily="18" charset="0"/>
              </a:rPr>
              <a:t>turdagi</a:t>
            </a:r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u="sng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u="sng" dirty="0" err="1" smtClean="0">
                <a:latin typeface="Times New Roman" pitchFamily="18" charset="0"/>
                <a:cs typeface="Times New Roman" pitchFamily="18" charset="0"/>
              </a:rPr>
              <a:t>qurilmasiga</a:t>
            </a:r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u="sng" dirty="0" err="1" smtClean="0">
                <a:latin typeface="Times New Roman" pitchFamily="18" charset="0"/>
                <a:cs typeface="Times New Roman" pitchFamily="18" charset="0"/>
              </a:rPr>
              <a:t>quyidagilar</a:t>
            </a:r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u="sng" dirty="0" err="1" smtClean="0">
                <a:latin typeface="Times New Roman" pitchFamily="18" charset="0"/>
                <a:cs typeface="Times New Roman" pitchFamily="18" charset="0"/>
              </a:rPr>
              <a:t>kiradi</a:t>
            </a:r>
            <a:r>
              <a:rPr lang="en-US" sz="2800" b="1" i="1" u="sng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sz="2800" b="1" i="1" u="sng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Qattiq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(HDD).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Egiluvchan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floppi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disk).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Magnit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lentalar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Qattiq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diskni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800" b="1" i="1" dirty="0" err="1" smtClean="0">
                <a:latin typeface="Times New Roman" pitchFamily="18" charset="0"/>
                <a:cs typeface="Times New Roman" pitchFamily="18" charset="0"/>
              </a:rPr>
              <a:t>vinchester</a:t>
            </a:r>
            <a:r>
              <a:rPr lang="en-US" sz="2800" b="1" i="1" dirty="0" smtClean="0">
                <a:latin typeface="Times New Roman" pitchFamily="18" charset="0"/>
                <a:cs typeface="Times New Roman" pitchFamily="18" charset="0"/>
              </a:rPr>
              <a:t>, HDD),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xotirasi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deyish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mumkin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qurilma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bevosita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ATA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yoki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SATA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porti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ulanadi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Hajmi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hil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bo‘ladi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(250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500 </a:t>
            </a:r>
            <a:r>
              <a:rPr lang="en-US" sz="2800" b="1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, 1 Tb, 2Tb,..)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Hajmi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qanchalik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bo‘lsa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narxi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shunchalik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qimmat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tashqari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ma'lumotlarni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o‘qish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yozish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tezligi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narxiga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ta'sir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qiladi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turiga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yana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qattiq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kiradi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USB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port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ulanadi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elektr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manbai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turi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katta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hajmdagi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ma'lumotlarni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olib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yurish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ishlatiladi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00042"/>
            <a:ext cx="7829576" cy="5973910"/>
          </a:xfrm>
          <a:blipFill>
            <a:blip r:embed="rId2"/>
            <a:tile tx="0" ty="0" sx="100000" sy="100000" flip="none" algn="tl"/>
          </a:blipFill>
          <a:ln w="76200">
            <a:solidFill>
              <a:schemeClr val="tx1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 lnSpcReduction="10000"/>
          </a:bodyPr>
          <a:lstStyle/>
          <a:p>
            <a:pPr algn="just"/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Navbatdagi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optik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ma'lumotlar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lazer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nurlari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yoziladi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lazer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nurlari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o‘qiladi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Optik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quyidagi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turlari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mavjud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Faqat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o‘qish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mo‘ljallangan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CD, DVD.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Faqat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marotaba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yozish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mo‘ljallangan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CD-R, DVD-R.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-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Bir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necha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marotaba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yozish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mo‘ljallangan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CD-RW, DVD-RW.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700 Mb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atrofida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DVD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esa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4.7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atrofidagi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ma'lumotlarni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o‘zida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saqlay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optik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o‘qish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uchun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kompyuterga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CD-ROM, DVD-ROM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qirilmalari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Hozirgi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kunda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yangi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DVD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paydo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bo‘lgan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Blu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-ray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deb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nomlanadi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ular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ko‘k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rangdagi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lazer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ma'lumotlarni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yozadi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oddiy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optik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disklarga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qizil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rangdagi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lazer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dirty="0" err="1" smtClean="0">
                <a:latin typeface="Times New Roman" pitchFamily="18" charset="0"/>
                <a:cs typeface="Times New Roman" pitchFamily="18" charset="0"/>
              </a:rPr>
              <a:t>ishlatiladi</a:t>
            </a:r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642918"/>
            <a:ext cx="7758138" cy="5831034"/>
          </a:xfrm>
          <a:blipFill>
            <a:blip r:embed="rId2"/>
            <a:tile tx="0" ty="0" sx="100000" sy="100000" flip="none" algn="tl"/>
          </a:blipFill>
          <a:ln w="76200">
            <a:solidFill>
              <a:srgbClr val="0070C0"/>
            </a:solidFill>
          </a:ln>
          <a:effectLst>
            <a:glow rad="228600">
              <a:schemeClr val="accent6">
                <a:satMod val="175000"/>
                <a:alpha val="40000"/>
              </a:schemeClr>
            </a:glow>
          </a:effectLst>
        </p:spPr>
        <p:txBody>
          <a:bodyPr>
            <a:normAutofit/>
          </a:bodyPr>
          <a:lstStyle/>
          <a:p>
            <a:pPr algn="just"/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Bluray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Disklarning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Hajmi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25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Boshlanadi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Keyingi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Tashqi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Qurilmasi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b="1" i="1" dirty="0" err="1" smtClean="0">
                <a:latin typeface="Times New Roman" pitchFamily="18" charset="0"/>
                <a:cs typeface="Times New Roman" pitchFamily="18" charset="0"/>
              </a:rPr>
              <a:t>Bu</a:t>
            </a:r>
            <a:r>
              <a:rPr lang="ru-RU" sz="22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elektr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saqlash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200" dirty="0" err="1" smtClean="0">
                <a:latin typeface="Times New Roman" pitchFamily="18" charset="0"/>
                <a:cs typeface="Times New Roman" pitchFamily="18" charset="0"/>
              </a:rPr>
              <a:t>qurilmasidir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Bu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qirilmasida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ma'lumotlar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mikrosxemalar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yaratilgan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programmalashtirilgan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xotirada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saqlanadi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Bunga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misol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, flesh -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xotiralardir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fleshka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). Bu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qurilmalar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kompyuterga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USB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port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orqali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ulanadi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Qurilmaning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o‘lchamlari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kichik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hajmi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hozirgi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kunda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64 </a:t>
            </a:r>
            <a:r>
              <a:rPr lang="en-US" sz="2200" b="1" dirty="0" err="1" smtClean="0">
                <a:latin typeface="Times New Roman" pitchFamily="18" charset="0"/>
                <a:cs typeface="Times New Roman" pitchFamily="18" charset="0"/>
              </a:rPr>
              <a:t>Gb</a:t>
            </a:r>
            <a:r>
              <a:rPr lang="en-US" sz="2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dan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ham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oshdi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Bu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qurilmaning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parametri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hajmidan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tashqari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ma'lumotlarni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o‘qish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va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yozish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tezligi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en-US" sz="22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4" name="Рисунок 3" descr="D:\mustaqil ish\axborot xovfsizligi\pqi_30_11_2007_4.jpg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6200000">
            <a:off x="3250397" y="2821777"/>
            <a:ext cx="2286016" cy="46434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571480"/>
            <a:ext cx="7758138" cy="5902472"/>
          </a:xfrm>
          <a:blipFill>
            <a:blip r:embed="rId2"/>
            <a:tile tx="0" ty="0" sx="100000" sy="100000" flip="none" algn="tl"/>
          </a:blipFill>
          <a:ln w="76200">
            <a:solidFill>
              <a:srgbClr val="7030A0"/>
            </a:solidFill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just"/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kompyuterning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asosiy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qurilmalaridan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biri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bo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lib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u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energiyaga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bog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liq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xotira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hisoblanadi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yani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undagi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ma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`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lumotlar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kompyuterni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energia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manbaidan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uzganingizda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o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chib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2800" dirty="0" err="1" smtClean="0">
                <a:latin typeface="Times New Roman" pitchFamily="18" charset="0"/>
                <a:cs typeface="Times New Roman" pitchFamily="18" charset="0"/>
              </a:rPr>
              <a:t>ketadi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Рисунок 9" descr="http://img.uz/d/2013/02/512cf8956a06c.jpg"/>
          <p:cNvPicPr/>
          <p:nvPr/>
        </p:nvPicPr>
        <p:blipFill>
          <a:blip r:embed="rId3">
            <a:extLst>
              <a:ext uri="{28A0092B-C50C-407E-A947-70E740481C1C}">
                <a14:useLocalDpi xmlns:lc="http://schemas.openxmlformats.org/drawingml/2006/lockedCanvas" xmlns:pic="http://schemas.openxmlformats.org/drawingml/2006/picture" xmlns:a14="http://schemas.microsoft.com/office/drawing/2010/main" xmlns:wps="http://schemas.microsoft.com/office/word/2010/wordprocessingShape" xmlns:wne="http://schemas.microsoft.com/office/word/2006/wordml" xmlns:wpi="http://schemas.microsoft.com/office/word/2010/wordprocessingInk" xmlns:wpg="http://schemas.microsoft.com/office/word/2010/wordprocessingGroup" xmlns:w14="http://schemas.microsoft.com/office/word/2010/wordml" xmlns:w="http://schemas.openxmlformats.org/wordprocessingml/2006/main" xmlns:w10="urn:schemas-microsoft-com:office:word" xmlns:wp="http://schemas.openxmlformats.org/drawingml/2006/wordprocessingDrawing" xmlns:wp14="http://schemas.microsoft.com/office/word/2010/wordprocessingDrawing" xmlns:v="urn:schemas-microsoft-com:vml" xmlns:m="http://schemas.openxmlformats.org/officeDocument/2006/math" xmlns:o="urn:schemas-microsoft-com:office:office" xmlns:mc="http://schemas.openxmlformats.org/markup-compatibility/2006" xmlns:wpc="http://schemas.microsoft.com/office/word/2010/wordprocessingCanvas" xmlns="" val="0"/>
              </a:ext>
            </a:extLst>
          </a:blip>
          <a:srcRect/>
          <a:stretch>
            <a:fillRect/>
          </a:stretch>
        </p:blipFill>
        <p:spPr bwMode="auto">
          <a:xfrm>
            <a:off x="1071538" y="2714620"/>
            <a:ext cx="6786610" cy="3192788"/>
          </a:xfrm>
          <a:prstGeom prst="rect">
            <a:avLst/>
          </a:prstGeom>
          <a:noFill/>
          <a:ln w="76200">
            <a:solidFill>
              <a:srgbClr val="92D050"/>
            </a:solidFill>
          </a:ln>
          <a:scene3d>
            <a:camera prst="isometricOffAxis1Right"/>
            <a:lightRig rig="threePt" dir="t"/>
          </a:scene3d>
          <a:sp3d>
            <a:bevelT prst="convex"/>
          </a:sp3d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Классическая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319</TotalTime>
  <Words>1358</Words>
  <Application>Microsoft Office PowerPoint</Application>
  <PresentationFormat>Экран (4:3)</PresentationFormat>
  <Paragraphs>110</Paragraphs>
  <Slides>22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3" baseType="lpstr">
      <vt:lpstr>Эркер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User</cp:lastModifiedBy>
  <cp:revision>64</cp:revision>
  <dcterms:created xsi:type="dcterms:W3CDTF">2015-01-23T16:51:04Z</dcterms:created>
  <dcterms:modified xsi:type="dcterms:W3CDTF">2015-01-24T09:58:36Z</dcterms:modified>
</cp:coreProperties>
</file>